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91" r:id="rId3"/>
    <p:sldId id="292" r:id="rId4"/>
    <p:sldId id="270" r:id="rId5"/>
    <p:sldId id="296" r:id="rId6"/>
    <p:sldId id="297" r:id="rId7"/>
    <p:sldId id="259" r:id="rId8"/>
    <p:sldId id="295" r:id="rId9"/>
    <p:sldId id="283" r:id="rId10"/>
    <p:sldId id="267" r:id="rId11"/>
    <p:sldId id="289" r:id="rId12"/>
  </p:sldIdLst>
  <p:sldSz cx="10693400" cy="7561263"/>
  <p:notesSz cx="6797675" cy="9926638"/>
  <p:defaultTextStyle>
    <a:defPPr>
      <a:defRPr lang="en-US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7" autoAdjust="0"/>
    <p:restoredTop sz="94660"/>
  </p:normalViewPr>
  <p:slideViewPr>
    <p:cSldViewPr>
      <p:cViewPr varScale="1">
        <p:scale>
          <a:sx n="139" d="100"/>
          <a:sy n="139" d="100"/>
        </p:scale>
        <p:origin x="1752" y="13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9209DD1B-C273-49F4-8315-4730E3DB1915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599"/>
            <a:ext cx="5438140" cy="4467462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197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9197"/>
            <a:ext cx="2945659" cy="495857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838AE42B-00F6-44A2-8EDF-D05A84391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8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6BB-86CA-475E-9864-78D9C08C0DB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5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ambaeva@airportbaikal.ru" TargetMode="External"/><Relationship Id="rId2" Type="http://schemas.openxmlformats.org/officeDocument/2006/relationships/hyperlink" Target="https://www.airportbaikal.ru/partners/rent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500" y="580231"/>
            <a:ext cx="102108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6875" y="732631"/>
            <a:ext cx="64770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002060"/>
                </a:solidFill>
              </a:rPr>
              <a:t>АРЕНДА ПОМЕЩЕНИЙ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002060"/>
                </a:solidFill>
              </a:rPr>
              <a:t>В АЭРОВОКЗАЛЬНОМ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002060"/>
                </a:solidFill>
              </a:rPr>
              <a:t>КОМПЛЕКСЕ</a:t>
            </a:r>
          </a:p>
          <a:p>
            <a:pPr algn="r">
              <a:lnSpc>
                <a:spcPct val="80000"/>
              </a:lnSpc>
            </a:pPr>
            <a:endParaRPr lang="ru-RU" sz="32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ru-RU" sz="32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ru-RU" sz="32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002060"/>
                </a:solidFill>
              </a:rPr>
              <a:t>ЗАПРОС ЗАИНТЕРЕСОВАННОСТИ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002060"/>
                </a:solidFill>
              </a:rPr>
              <a:t>5-2025</a:t>
            </a:r>
          </a:p>
          <a:p>
            <a:pPr algn="r">
              <a:lnSpc>
                <a:spcPct val="80000"/>
              </a:lnSpc>
            </a:pP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12300" y="580231"/>
            <a:ext cx="8382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244" y="1158359"/>
            <a:ext cx="3814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latin typeface="+mj-lt"/>
                <a:ea typeface="+mj-ea"/>
                <a:cs typeface="+mj-cs"/>
              </a:rPr>
              <a:t>План пассажиропотока</a:t>
            </a:r>
            <a:endParaRPr lang="ru-RU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19A32-6206-483E-A425-8B6A0C84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62" y="2299493"/>
            <a:ext cx="96678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3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276FE9">
              <a:alpha val="10000"/>
            </a:srgbClr>
          </a:solidFill>
        </p:spPr>
        <p:txBody>
          <a:bodyPr lIns="104306" tIns="52153" rIns="104306" bIns="52153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8408" y="1436687"/>
            <a:ext cx="9684076" cy="12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Мы рады сотрудничать с Вами и готовы предоставить дополнительную интересующую Вас информацию.</a:t>
            </a:r>
          </a:p>
          <a:p>
            <a:pPr algn="l"/>
            <a:endParaRPr lang="ru-RU" i="1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6156" y="2927749"/>
            <a:ext cx="7492705" cy="170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Дамбаева Виктория Юрьевна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Директор филиала ООО «НОВАПОРТ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Трейдинг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»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г.Улан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-Удэ</a:t>
            </a:r>
          </a:p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ru-RU" sz="1600" i="1" dirty="0" err="1">
                <a:solidFill>
                  <a:schemeClr val="tx2">
                    <a:lumMod val="75000"/>
                  </a:schemeClr>
                </a:solidFill>
              </a:rPr>
              <a:t>Тел.моб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.: +7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914 982 8048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, (3012) 22 79 59 </a:t>
            </a:r>
          </a:p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E-mail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dambaeva@airportbaikal.ru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7"/>
            <a:ext cx="2580580" cy="624383"/>
          </a:xfrm>
          <a:prstGeom prst="rect">
            <a:avLst/>
          </a:prstGeom>
        </p:spPr>
      </p:pic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09100" y="194673"/>
            <a:ext cx="923384" cy="923384"/>
          </a:xfrm>
          <a:prstGeom prst="rect">
            <a:avLst/>
          </a:prstGeom>
        </p:spPr>
      </p:pic>
      <p:pic>
        <p:nvPicPr>
          <p:cNvPr id="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537" y="4923631"/>
            <a:ext cx="4049126" cy="19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69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34170B-8A8C-DAF1-175B-0117D5A96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-1733" r="-1013" b="1733"/>
          <a:stretch/>
        </p:blipFill>
        <p:spPr>
          <a:xfrm>
            <a:off x="4218784" y="735814"/>
            <a:ext cx="6297256" cy="3883017"/>
          </a:xfrm>
          <a:prstGeom prst="rect">
            <a:avLst/>
          </a:prstGeom>
        </p:spPr>
      </p:pic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7"/>
            <a:ext cx="2580580" cy="6243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1189831"/>
            <a:ext cx="53467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АЭРОПОРТ ГОРОДА УЛАН-УДЭ</a:t>
            </a:r>
          </a:p>
          <a:p>
            <a:pPr>
              <a:lnSpc>
                <a:spcPct val="80000"/>
              </a:lnSpc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ОДИН ИЗ КРУПНЕЙШИХ АЭРОПОРТОВ ДАЛЬНЕГО ВОСТОКА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CA412677-5FB1-986A-BAAE-5698834D091D}"/>
              </a:ext>
            </a:extLst>
          </p:cNvPr>
          <p:cNvSpPr txBox="1">
            <a:spLocks/>
          </p:cNvSpPr>
          <p:nvPr/>
        </p:nvSpPr>
        <p:spPr>
          <a:xfrm>
            <a:off x="461904" y="2332831"/>
            <a:ext cx="4071625" cy="3209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91146" indent="-391146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Маршрутная сеть включает 20 направлений.</a:t>
            </a:r>
          </a:p>
          <a:p>
            <a:pPr marL="285750" indent="-285750"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Активное развитие региональных маршрутов.</a:t>
            </a:r>
          </a:p>
          <a:p>
            <a:pPr marL="285750" indent="-285750"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Открытие новых направлений.</a:t>
            </a:r>
          </a:p>
          <a:p>
            <a:pPr marL="285750" indent="-285750"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Рост туристического потока.</a:t>
            </a:r>
          </a:p>
          <a:p>
            <a:pPr marL="285750" indent="-285750"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Ежегодный рост пассажиропотока. </a:t>
            </a:r>
          </a:p>
          <a:p>
            <a:pPr marL="285750" indent="-285750"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CAGR 2017-2023 = 18%</a:t>
            </a:r>
            <a:endParaRPr lang="ru-RU" sz="18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285750" indent="-285750"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Открытие нового терминала внутренних воздушных линий – сентябрь 2024 г.</a:t>
            </a:r>
          </a:p>
          <a:p>
            <a:pPr marL="285750" indent="-285750">
              <a:defRPr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2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22" y="4771231"/>
            <a:ext cx="4740180" cy="254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2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7"/>
            <a:ext cx="2580580" cy="624383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13100" y="565863"/>
            <a:ext cx="7010400" cy="10548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Международный аэропорт Улан-Удэ предлагает в аренду площади для осуществления коммерческой деятельности</a:t>
            </a:r>
          </a:p>
          <a:p>
            <a:pPr marL="0" indent="0" algn="just">
              <a:lnSpc>
                <a:spcPct val="80000"/>
              </a:lnSpc>
              <a:buNone/>
            </a:pPr>
            <a:endParaRPr lang="ru-RU" sz="1000" b="1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346700" y="1653407"/>
            <a:ext cx="4495800" cy="30352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точки в Аэропорту –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позитивное влияние на имидж компании.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рекламирования бренда для пассажиров с других регионов</a:t>
            </a:r>
          </a:p>
        </p:txBody>
      </p:sp>
      <p:pic>
        <p:nvPicPr>
          <p:cNvPr id="9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012" y="1875631"/>
            <a:ext cx="4130175" cy="221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12" y="4314031"/>
            <a:ext cx="4130175" cy="22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0038" y="4314031"/>
            <a:ext cx="4120062" cy="22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42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666800"/>
              </p:ext>
            </p:extLst>
          </p:nvPr>
        </p:nvGraphicFramePr>
        <p:xfrm>
          <a:off x="393700" y="717390"/>
          <a:ext cx="9829800" cy="6787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514">
                  <a:extLst>
                    <a:ext uri="{9D8B030D-6E8A-4147-A177-3AD203B41FA5}">
                      <a16:colId xmlns:a16="http://schemas.microsoft.com/office/drawing/2014/main" val="997328977"/>
                    </a:ext>
                  </a:extLst>
                </a:gridCol>
                <a:gridCol w="2039745">
                  <a:extLst>
                    <a:ext uri="{9D8B030D-6E8A-4147-A177-3AD203B41FA5}">
                      <a16:colId xmlns:a16="http://schemas.microsoft.com/office/drawing/2014/main" val="107076884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3569419207"/>
                    </a:ext>
                  </a:extLst>
                </a:gridCol>
                <a:gridCol w="943661">
                  <a:extLst>
                    <a:ext uri="{9D8B030D-6E8A-4147-A177-3AD203B41FA5}">
                      <a16:colId xmlns:a16="http://schemas.microsoft.com/office/drawing/2014/main" val="120148697"/>
                    </a:ext>
                  </a:extLst>
                </a:gridCol>
                <a:gridCol w="4639666">
                  <a:extLst>
                    <a:ext uri="{9D8B030D-6E8A-4147-A177-3AD203B41FA5}">
                      <a16:colId xmlns:a16="http://schemas.microsoft.com/office/drawing/2014/main" val="3042952903"/>
                    </a:ext>
                  </a:extLst>
                </a:gridCol>
              </a:tblGrid>
              <a:tr h="31975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№ лота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Расположение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кв.м.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№ на схеме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649436"/>
                  </a:ext>
                </a:extLst>
              </a:tr>
              <a:tr h="1725813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1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 право заключения договора субаренды для размещения кассы по продаже авиа и ж/д билетов,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78785"/>
                  </a:ext>
                </a:extLst>
              </a:tr>
              <a:tr h="1666593"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1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822470"/>
                  </a:ext>
                </a:extLst>
              </a:tr>
              <a:tr h="2627675"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1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6100" y="275431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ПРЕДЛАГАЕМЫЕ КОММЕРЧЕСКИЕ ПЛОЩАДИ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8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53878"/>
              </p:ext>
            </p:extLst>
          </p:nvPr>
        </p:nvGraphicFramePr>
        <p:xfrm>
          <a:off x="393700" y="717390"/>
          <a:ext cx="9753601" cy="6463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161">
                  <a:extLst>
                    <a:ext uri="{9D8B030D-6E8A-4147-A177-3AD203B41FA5}">
                      <a16:colId xmlns:a16="http://schemas.microsoft.com/office/drawing/2014/main" val="997328977"/>
                    </a:ext>
                  </a:extLst>
                </a:gridCol>
                <a:gridCol w="2023933">
                  <a:extLst>
                    <a:ext uri="{9D8B030D-6E8A-4147-A177-3AD203B41FA5}">
                      <a16:colId xmlns:a16="http://schemas.microsoft.com/office/drawing/2014/main" val="1070768845"/>
                    </a:ext>
                  </a:extLst>
                </a:gridCol>
                <a:gridCol w="1248461">
                  <a:extLst>
                    <a:ext uri="{9D8B030D-6E8A-4147-A177-3AD203B41FA5}">
                      <a16:colId xmlns:a16="http://schemas.microsoft.com/office/drawing/2014/main" val="3569419207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120148697"/>
                    </a:ext>
                  </a:extLst>
                </a:gridCol>
                <a:gridCol w="4603700">
                  <a:extLst>
                    <a:ext uri="{9D8B030D-6E8A-4147-A177-3AD203B41FA5}">
                      <a16:colId xmlns:a16="http://schemas.microsoft.com/office/drawing/2014/main" val="3042952903"/>
                    </a:ext>
                  </a:extLst>
                </a:gridCol>
              </a:tblGrid>
              <a:tr h="24546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№ лота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Расположение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кв.м.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№ на схеме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649436"/>
                  </a:ext>
                </a:extLst>
              </a:tr>
              <a:tr h="1355323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2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18,0</a:t>
                      </a:r>
                      <a:r>
                        <a:rPr lang="ru-RU" sz="1000" b="1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78785"/>
                  </a:ext>
                </a:extLst>
              </a:tr>
              <a:tr h="1072964"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2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23,0</a:t>
                      </a:r>
                      <a:r>
                        <a:rPr lang="ru-RU" sz="1000" b="1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822470"/>
                  </a:ext>
                </a:extLst>
              </a:tr>
              <a:tr h="1496502"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2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6100" y="275431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ПРЕДЛАГАЕМЫЕ КОММЕРЧЕСКИЕ ПЛОЩАДИ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708894"/>
              </p:ext>
            </p:extLst>
          </p:nvPr>
        </p:nvGraphicFramePr>
        <p:xfrm>
          <a:off x="393700" y="717390"/>
          <a:ext cx="9753601" cy="6045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161">
                  <a:extLst>
                    <a:ext uri="{9D8B030D-6E8A-4147-A177-3AD203B41FA5}">
                      <a16:colId xmlns:a16="http://schemas.microsoft.com/office/drawing/2014/main" val="997328977"/>
                    </a:ext>
                  </a:extLst>
                </a:gridCol>
                <a:gridCol w="2023933">
                  <a:extLst>
                    <a:ext uri="{9D8B030D-6E8A-4147-A177-3AD203B41FA5}">
                      <a16:colId xmlns:a16="http://schemas.microsoft.com/office/drawing/2014/main" val="1070768845"/>
                    </a:ext>
                  </a:extLst>
                </a:gridCol>
                <a:gridCol w="1248461">
                  <a:extLst>
                    <a:ext uri="{9D8B030D-6E8A-4147-A177-3AD203B41FA5}">
                      <a16:colId xmlns:a16="http://schemas.microsoft.com/office/drawing/2014/main" val="3569419207"/>
                    </a:ext>
                  </a:extLst>
                </a:gridCol>
                <a:gridCol w="936346">
                  <a:extLst>
                    <a:ext uri="{9D8B030D-6E8A-4147-A177-3AD203B41FA5}">
                      <a16:colId xmlns:a16="http://schemas.microsoft.com/office/drawing/2014/main" val="120148697"/>
                    </a:ext>
                  </a:extLst>
                </a:gridCol>
                <a:gridCol w="4603700">
                  <a:extLst>
                    <a:ext uri="{9D8B030D-6E8A-4147-A177-3AD203B41FA5}">
                      <a16:colId xmlns:a16="http://schemas.microsoft.com/office/drawing/2014/main" val="3042952903"/>
                    </a:ext>
                  </a:extLst>
                </a:gridCol>
              </a:tblGrid>
              <a:tr h="28433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№ лота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Расположение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кв.м.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№ на схеме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649436"/>
                  </a:ext>
                </a:extLst>
              </a:tr>
              <a:tr h="1534629"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2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78785"/>
                  </a:ext>
                </a:extLst>
              </a:tr>
              <a:tr h="1350735"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2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43056" rtl="0" eaLnBrk="1" latinLnBrk="0" hangingPunct="1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822470"/>
                  </a:ext>
                </a:extLst>
              </a:tr>
              <a:tr h="1874740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Терминал внутренних воздушных  авиалиний, 2 этаж</a:t>
                      </a:r>
                    </a:p>
                    <a:p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стерильная зона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15,0 </a:t>
                      </a:r>
                      <a:r>
                        <a:rPr lang="ru-RU" sz="1000" b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 Свободное назначение </a:t>
                      </a: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(за исключением предприятий общественного питания), зона ритейла,  прочие торговые для организации коммерческой деятельности.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Срок договора: 11 месяцев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Изменение размера арендной платы раз в год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Одностороннее расторжение за 30 календарных дней.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Предоставление данных о выручке ежемесячно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Обязательное предоставление доступа в ОФД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Организация предоставления услуг в круглосуточном режиме без выходных</a:t>
                      </a:r>
                    </a:p>
                    <a:p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Арендные каникулы до 15 календарных дней в случае необходимости реконфигурирования существующей конструкции точки, проведения ремонта (для нового арендатора).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6100" y="275431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ПРЕДЛАГАЕМЫЕ КОММЕРЧЕСКИЕ ПЛОЩАДИ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7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71" y="426242"/>
            <a:ext cx="7209458" cy="678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3625" y="180662"/>
            <a:ext cx="89154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ТЕРМИНАЛ ВНУТРЕННИХ ВОЗДУШНЫХ АВИАЛИНИЙ, 1 ЭТАЖ,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НЕСТЕРИЛЬНАЯ ЗОНА</a:t>
            </a: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 flipH="1" flipV="1">
            <a:off x="5468699" y="5485886"/>
            <a:ext cx="661685" cy="491161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9158784" y="2241951"/>
            <a:ext cx="381000" cy="389044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№2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9179477" y="2723327"/>
            <a:ext cx="381000" cy="389044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№3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Прямая со стрелкой 41"/>
          <p:cNvCxnSpPr>
            <a:cxnSpLocks/>
          </p:cNvCxnSpPr>
          <p:nvPr/>
        </p:nvCxnSpPr>
        <p:spPr>
          <a:xfrm flipV="1">
            <a:off x="6302557" y="3112371"/>
            <a:ext cx="2856227" cy="2373515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cxnSpLocks/>
          </p:cNvCxnSpPr>
          <p:nvPr/>
        </p:nvCxnSpPr>
        <p:spPr>
          <a:xfrm flipV="1">
            <a:off x="5809889" y="2409588"/>
            <a:ext cx="3332040" cy="3100797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1741971" y="6886149"/>
            <a:ext cx="381000" cy="389044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№1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Прямая со стрелкой 60"/>
          <p:cNvCxnSpPr>
            <a:cxnSpLocks/>
          </p:cNvCxnSpPr>
          <p:nvPr/>
        </p:nvCxnSpPr>
        <p:spPr>
          <a:xfrm flipV="1">
            <a:off x="2060485" y="5604187"/>
            <a:ext cx="1971765" cy="1281962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>
            <a:extLst>
              <a:ext uri="{FF2B5EF4-FFF2-40B4-BE49-F238E27FC236}">
                <a16:creationId xmlns:a16="http://schemas.microsoft.com/office/drawing/2014/main" id="{0AF47240-F562-48E8-9410-D0A8FC803BE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051300" y="5511379"/>
            <a:ext cx="368999" cy="233437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7E177C6-83D7-413E-84DE-94044DF711D3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51077" y="5479333"/>
            <a:ext cx="262422" cy="487929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609138"/>
            <a:ext cx="7315566" cy="686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6475" y="240923"/>
            <a:ext cx="89154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ТЕРМИНАЛ ВНУТРЕННИХ ВОЗДУШНЫХ АВИАЛИНИЙ, 2 ЭТАЖ,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СТЕРИЛЬНАЯ ЗОНА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130876" y="4396275"/>
            <a:ext cx="682421" cy="263181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 стрелкой 18"/>
          <p:cNvCxnSpPr>
            <a:cxnSpLocks/>
          </p:cNvCxnSpPr>
          <p:nvPr/>
        </p:nvCxnSpPr>
        <p:spPr>
          <a:xfrm flipV="1">
            <a:off x="4432300" y="4695031"/>
            <a:ext cx="0" cy="2108409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2374900" y="2298965"/>
            <a:ext cx="228600" cy="491159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374900" y="1654713"/>
            <a:ext cx="304800" cy="644251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909205" y="2337840"/>
            <a:ext cx="457200" cy="452678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№6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Прямая со стрелкой 37"/>
          <p:cNvCxnSpPr>
            <a:cxnSpLocks/>
          </p:cNvCxnSpPr>
          <p:nvPr/>
        </p:nvCxnSpPr>
        <p:spPr>
          <a:xfrm flipH="1">
            <a:off x="1366406" y="2564179"/>
            <a:ext cx="932294" cy="586093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3">
            <a:extLst>
              <a:ext uri="{FF2B5EF4-FFF2-40B4-BE49-F238E27FC236}">
                <a16:creationId xmlns:a16="http://schemas.microsoft.com/office/drawing/2014/main" id="{BE2FA6DA-1D3B-4D1D-829C-13F521C37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932" y="6847114"/>
            <a:ext cx="478308" cy="346780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№4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A448BB6A-6648-4F58-8AD2-8FBE3DFF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05" y="2917498"/>
            <a:ext cx="457200" cy="452678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№7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9D56F978-A54E-4A09-BC60-7D4D49DAC733}"/>
              </a:ext>
            </a:extLst>
          </p:cNvPr>
          <p:cNvCxnSpPr>
            <a:cxnSpLocks/>
          </p:cNvCxnSpPr>
          <p:nvPr/>
        </p:nvCxnSpPr>
        <p:spPr>
          <a:xfrm flipH="1">
            <a:off x="1079501" y="2035498"/>
            <a:ext cx="1219199" cy="289829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>
            <a:extLst>
              <a:ext uri="{FF2B5EF4-FFF2-40B4-BE49-F238E27FC236}">
                <a16:creationId xmlns:a16="http://schemas.microsoft.com/office/drawing/2014/main" id="{2745A2CB-A466-4691-BEC4-50B5C4455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997" y="2473743"/>
            <a:ext cx="329928" cy="298042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D960B9B1-A701-4DB7-8CFF-75F5267CC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360" y="2473743"/>
            <a:ext cx="618989" cy="298042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609EC3AE-23BE-448E-A528-31E6962F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05" y="3588177"/>
            <a:ext cx="457200" cy="452678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№8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26FEED9E-E33A-454D-82D4-239C537B7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05" y="4206778"/>
            <a:ext cx="457200" cy="452678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№9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9326EFC4-4536-42F1-9D8A-B61B3C31CFA7}"/>
              </a:ext>
            </a:extLst>
          </p:cNvPr>
          <p:cNvCxnSpPr>
            <a:cxnSpLocks/>
          </p:cNvCxnSpPr>
          <p:nvPr/>
        </p:nvCxnSpPr>
        <p:spPr>
          <a:xfrm flipH="1">
            <a:off x="1383909" y="2790124"/>
            <a:ext cx="1600591" cy="1013611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A04BFA1-D929-45B8-A1D0-F024F3F5803C}"/>
              </a:ext>
            </a:extLst>
          </p:cNvPr>
          <p:cNvCxnSpPr>
            <a:cxnSpLocks/>
          </p:cNvCxnSpPr>
          <p:nvPr/>
        </p:nvCxnSpPr>
        <p:spPr>
          <a:xfrm flipH="1">
            <a:off x="1401413" y="2808463"/>
            <a:ext cx="2136679" cy="1624654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">
            <a:extLst>
              <a:ext uri="{FF2B5EF4-FFF2-40B4-BE49-F238E27FC236}">
                <a16:creationId xmlns:a16="http://schemas.microsoft.com/office/drawing/2014/main" id="{48264DBB-469F-4612-B96E-706292AAF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3297" y="2917497"/>
            <a:ext cx="609603" cy="405933"/>
          </a:xfrm>
          <a:prstGeom prst="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EF16CD09-7A3D-41C4-9F5D-E588372FD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6066" y="3168112"/>
            <a:ext cx="457200" cy="452678"/>
          </a:xfrm>
          <a:prstGeom prst="rect">
            <a:avLst/>
          </a:prstGeom>
          <a:solidFill>
            <a:srgbClr val="FFFFFF">
              <a:alpha val="44000"/>
            </a:srgbClr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Лот №5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72360396-65BB-4A86-AFC6-904538C04F63}"/>
              </a:ext>
            </a:extLst>
          </p:cNvPr>
          <p:cNvCxnSpPr>
            <a:cxnSpLocks/>
          </p:cNvCxnSpPr>
          <p:nvPr/>
        </p:nvCxnSpPr>
        <p:spPr>
          <a:xfrm>
            <a:off x="5410190" y="3062521"/>
            <a:ext cx="3362740" cy="307655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10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481700"/>
              </p:ext>
            </p:extLst>
          </p:nvPr>
        </p:nvGraphicFramePr>
        <p:xfrm>
          <a:off x="165100" y="123031"/>
          <a:ext cx="10134600" cy="678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7809">
                  <a:extLst>
                    <a:ext uri="{9D8B030D-6E8A-4147-A177-3AD203B41FA5}">
                      <a16:colId xmlns:a16="http://schemas.microsoft.com/office/drawing/2014/main" val="1790686649"/>
                    </a:ext>
                  </a:extLst>
                </a:gridCol>
                <a:gridCol w="3756791">
                  <a:extLst>
                    <a:ext uri="{9D8B030D-6E8A-4147-A177-3AD203B41FA5}">
                      <a16:colId xmlns:a16="http://schemas.microsoft.com/office/drawing/2014/main" val="1155597935"/>
                    </a:ext>
                  </a:extLst>
                </a:gridCol>
              </a:tblGrid>
              <a:tr h="562222">
                <a:tc>
                  <a:txBody>
                    <a:bodyPr/>
                    <a:lstStyle/>
                    <a:p>
                      <a:r>
                        <a:rPr lang="ru-RU" dirty="0"/>
                        <a:t>Даты/Этапы/Сроки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Примечание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359540"/>
                  </a:ext>
                </a:extLst>
              </a:tr>
              <a:tr h="621957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Документация о запросе заинтересованности, начиная с </a:t>
                      </a:r>
                      <a:r>
                        <a:rPr lang="ru-RU" sz="2100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22.08.2024 г. </a:t>
                      </a:r>
                      <a:r>
                        <a:rPr lang="ru-RU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в режиме свободного доступа размещается в сети Интернет на сайте </a:t>
                      </a:r>
                      <a:r>
                        <a:rPr lang="en-US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hlinkClick r:id="rId2"/>
                        </a:rPr>
                        <a:t>https://www.airportbaikal.ru/partners/rent/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Предоставление информации по заинтересованным лотам до «29» августа 2025 г. года на электронную почту </a:t>
                      </a:r>
                      <a:r>
                        <a:rPr lang="en-US" sz="2100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dambaeva</a:t>
                      </a:r>
                      <a:r>
                        <a:rPr lang="ru-RU" sz="2100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@</a:t>
                      </a:r>
                      <a:r>
                        <a:rPr lang="en-US" sz="2100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airportbaikal</a:t>
                      </a:r>
                      <a:r>
                        <a:rPr lang="ru-RU" sz="2100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.</a:t>
                      </a:r>
                      <a:r>
                        <a:rPr lang="en-US" sz="2100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ru</a:t>
                      </a:r>
                      <a:r>
                        <a:rPr lang="ru-RU" sz="2100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контактное лицо – Дамбаева Виктория Юрьевна, тел. (3012) 22 79 59, +7 914 982 8048.</a:t>
                      </a:r>
                    </a:p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</a:rPr>
                        <a:t>НДС начисляется и уплачивается по ставке, установленной действующим законодательством РФ</a:t>
                      </a:r>
                    </a:p>
                    <a:p>
                      <a:endParaRPr lang="ru-RU" sz="1000" dirty="0">
                        <a:solidFill>
                          <a:srgbClr val="0070C0"/>
                        </a:solidFill>
                      </a:endParaRPr>
                    </a:p>
                    <a:p>
                      <a:endParaRPr lang="ru-RU" sz="1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569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001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11045</TotalTime>
  <Words>1299</Words>
  <Application>Microsoft Office PowerPoint</Application>
  <PresentationFormat>Произвольный</PresentationFormat>
  <Paragraphs>183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voron</dc:creator>
  <cp:lastModifiedBy>Дамбаева Виктория Юрьевна</cp:lastModifiedBy>
  <cp:revision>177</cp:revision>
  <cp:lastPrinted>2024-05-08T05:39:21Z</cp:lastPrinted>
  <dcterms:created xsi:type="dcterms:W3CDTF">2006-08-16T00:00:00Z</dcterms:created>
  <dcterms:modified xsi:type="dcterms:W3CDTF">2025-08-25T11:11:12Z</dcterms:modified>
</cp:coreProperties>
</file>